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8"/>
    <p:restoredTop sz="50000"/>
  </p:normalViewPr>
  <p:slideViewPr>
    <p:cSldViewPr snapToGrid="0" snapToObjects="1">
      <p:cViewPr varScale="1">
        <p:scale>
          <a:sx n="72" d="100"/>
          <a:sy n="72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05/12/2023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3735C8F2-24DE-084C-BDA5-69D863E4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107" y="3855425"/>
            <a:ext cx="6242892" cy="804709"/>
          </a:xfrm>
        </p:spPr>
        <p:txBody>
          <a:bodyPr>
            <a:normAutofit/>
          </a:bodyPr>
          <a:lstStyle/>
          <a:p>
            <a:r>
              <a:rPr lang="es-ES_tradnl" sz="2500" b="1" dirty="0">
                <a:solidFill>
                  <a:schemeClr val="tx2">
                    <a:lumMod val="75000"/>
                  </a:schemeClr>
                </a:solidFill>
                <a:latin typeface="Myriad Pro Semibold" panose="020B0503030403020204" pitchFamily="34" charset="0"/>
              </a:rPr>
              <a:t>Título Presentación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31D569-E374-634D-BD7B-978B1447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F7E92269-803C-AB55-244B-C757650D261A}"/>
              </a:ext>
            </a:extLst>
          </p:cNvPr>
          <p:cNvSpPr txBox="1">
            <a:spLocks/>
          </p:cNvSpPr>
          <p:nvPr/>
        </p:nvSpPr>
        <p:spPr>
          <a:xfrm>
            <a:off x="857691" y="2715422"/>
            <a:ext cx="6672549" cy="804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" b="1" dirty="0">
                <a:solidFill>
                  <a:schemeClr val="tx2">
                    <a:lumMod val="75000"/>
                  </a:schemeClr>
                </a:solidFill>
                <a:latin typeface="Myriad Pro Semibold" panose="020B0503030403020204" pitchFamily="34" charset="0"/>
              </a:rPr>
              <a:t>Primer avance del reto dardos y cerbatanas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5A2BC7-2423-2AD5-6CA1-0439E66E3C11}"/>
              </a:ext>
            </a:extLst>
          </p:cNvPr>
          <p:cNvSpPr txBox="1">
            <a:spLocks/>
          </p:cNvSpPr>
          <p:nvPr/>
        </p:nvSpPr>
        <p:spPr>
          <a:xfrm>
            <a:off x="1162491" y="3844711"/>
            <a:ext cx="6672549" cy="1103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>
                <a:solidFill>
                  <a:schemeClr val="tx2">
                    <a:lumMod val="75000"/>
                  </a:schemeClr>
                </a:solidFill>
                <a:latin typeface="Myriad Pro Semibold" panose="020B0503030403020204" pitchFamily="34" charset="0"/>
              </a:rPr>
              <a:t>Angela Michelly Perdomo</a:t>
            </a:r>
          </a:p>
          <a:p>
            <a:r>
              <a:rPr lang="es-ES_tradnl" sz="1800" b="1" dirty="0">
                <a:solidFill>
                  <a:schemeClr val="tx2">
                    <a:lumMod val="75000"/>
                  </a:schemeClr>
                </a:solidFill>
                <a:latin typeface="Myriad Pro Semibold" panose="020B0503030403020204" pitchFamily="34" charset="0"/>
              </a:rPr>
              <a:t>Rafael Blanco Pedraza </a:t>
            </a:r>
          </a:p>
          <a:p>
            <a:r>
              <a:rPr lang="es-ES_tradnl" sz="1800" b="1" dirty="0">
                <a:solidFill>
                  <a:schemeClr val="tx2">
                    <a:lumMod val="75000"/>
                  </a:schemeClr>
                </a:solidFill>
                <a:latin typeface="Myriad Pro Semibold" panose="020B0503030403020204" pitchFamily="34" charset="0"/>
              </a:rPr>
              <a:t>Paula Juliana Niño</a:t>
            </a:r>
          </a:p>
        </p:txBody>
      </p:sp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D32094B-DEDE-A648-95FA-5D07F9802D5F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Elaboración</a:t>
            </a:r>
            <a:r>
              <a:rPr lang="en-US" sz="4400" b="1" dirty="0">
                <a:latin typeface="+mj-lt"/>
                <a:ea typeface="+mj-ea"/>
                <a:cs typeface="+mj-cs"/>
              </a:rPr>
              <a:t> de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los</a:t>
            </a:r>
            <a:r>
              <a:rPr lang="en-US" sz="4400" b="1" dirty="0">
                <a:latin typeface="+mj-lt"/>
                <a:ea typeface="+mj-ea"/>
                <a:cs typeface="+mj-cs"/>
              </a:rPr>
              <a:t>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dardos</a:t>
            </a:r>
            <a:r>
              <a:rPr lang="en-US" sz="4400" b="1" dirty="0">
                <a:latin typeface="+mj-lt"/>
                <a:ea typeface="+mj-ea"/>
                <a:cs typeface="+mj-cs"/>
              </a:rPr>
              <a:t> de </a:t>
            </a:r>
            <a:r>
              <a:rPr lang="en-US" sz="4400" b="1" dirty="0" err="1">
                <a:latin typeface="+mj-lt"/>
                <a:ea typeface="+mj-ea"/>
                <a:cs typeface="+mj-cs"/>
              </a:rPr>
              <a:t>papel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AB5BB7E-B8D6-E961-C9B4-C7C5E22B2441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Se armaron dardos de papel de color blanco que después se pintaron con un marcador azul. Esto con el objetivo de que sea visible a los lentes de una cámara y así poder analizar su trayectoria en el software tracker.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En la punta de cada dardo se le adhirió un alfiler punta fina para simular la forma de un dardo real.</a:t>
            </a:r>
          </a:p>
        </p:txBody>
      </p:sp>
      <p:pic>
        <p:nvPicPr>
          <p:cNvPr id="6" name="Imagem 5" descr="Uma imagem contendo água, mesa, voando, grande&#10;&#10;Descrição gerada automaticamente">
            <a:extLst>
              <a:ext uri="{FF2B5EF4-FFF2-40B4-BE49-F238E27FC236}">
                <a16:creationId xmlns:a16="http://schemas.microsoft.com/office/drawing/2014/main" id="{1D0FE2FE-0837-D07A-FDE3-3F798FBCD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D32094B-DEDE-A648-95FA-5D07F9802D5F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atin typeface="+mj-lt"/>
                <a:ea typeface="+mj-ea"/>
                <a:cs typeface="+mj-cs"/>
              </a:rPr>
              <a:t>Montaje</a:t>
            </a:r>
            <a:r>
              <a:rPr lang="en-US" sz="5400" b="1" dirty="0">
                <a:latin typeface="+mj-lt"/>
                <a:ea typeface="+mj-ea"/>
                <a:cs typeface="+mj-cs"/>
              </a:rPr>
              <a:t> experimental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B47EB53-E3BE-25B4-AE4F-03253BF2D1D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En un comienzo, se planteó expulsar los dardos usando globos de cumpleaños. La idea era inflarlas de aire hasta obtener un tamaño estándar y proceder a conectarla con el tubo de pvc.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/>
              <a:t>Este diseño no pudo realizarse debido a que no contábamos con la instrumentación adecuada para medir la presión del aire dentro del globo  y de esta forma encontrar una relación con la velocidad a que es expulsada el aire del mismo.</a:t>
            </a:r>
          </a:p>
        </p:txBody>
      </p:sp>
      <p:pic>
        <p:nvPicPr>
          <p:cNvPr id="5" name="Imagem 4" descr="Uma imagem contendo no interior, segurando, maçã, tigela&#10;&#10;Descrição gerada automaticamente">
            <a:extLst>
              <a:ext uri="{FF2B5EF4-FFF2-40B4-BE49-F238E27FC236}">
                <a16:creationId xmlns:a16="http://schemas.microsoft.com/office/drawing/2014/main" id="{5287CEEC-033C-DEB2-9B27-CCCECF83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395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D32094B-DEDE-A648-95FA-5D07F9802D5F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atin typeface="+mj-lt"/>
                <a:ea typeface="+mj-ea"/>
                <a:cs typeface="+mj-cs"/>
              </a:rPr>
              <a:t>Montaje</a:t>
            </a:r>
            <a:r>
              <a:rPr lang="en-US" sz="5400" b="1" dirty="0">
                <a:latin typeface="+mj-lt"/>
                <a:ea typeface="+mj-ea"/>
                <a:cs typeface="+mj-cs"/>
              </a:rPr>
              <a:t> experimental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B47EB53-E3BE-25B4-AE4F-03253BF2D1D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200" dirty="0"/>
              <a:t>Para </a:t>
            </a:r>
            <a:r>
              <a:rPr lang="en-US" sz="2200" dirty="0" err="1"/>
              <a:t>facilitar</a:t>
            </a:r>
            <a:r>
              <a:rPr lang="en-US" sz="2200" dirty="0"/>
              <a:t>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cálculos</a:t>
            </a:r>
            <a:r>
              <a:rPr lang="en-US" sz="2200" dirty="0"/>
              <a:t> de la </a:t>
            </a:r>
            <a:r>
              <a:rPr lang="en-US" sz="2200" dirty="0" err="1"/>
              <a:t>velocidad</a:t>
            </a:r>
            <a:r>
              <a:rPr lang="en-US" sz="2200" dirty="0"/>
              <a:t> con la que es </a:t>
            </a:r>
            <a:r>
              <a:rPr lang="en-US" sz="2200" dirty="0" err="1"/>
              <a:t>expulsada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dardo</a:t>
            </a:r>
            <a:r>
              <a:rPr lang="en-US" sz="2200" dirty="0"/>
              <a:t>, se </a:t>
            </a:r>
            <a:r>
              <a:rPr lang="en-US" sz="2200" dirty="0" err="1"/>
              <a:t>utilizó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bomba</a:t>
            </a:r>
            <a:r>
              <a:rPr lang="en-US" sz="2200" dirty="0"/>
              <a:t> de </a:t>
            </a:r>
            <a:r>
              <a:rPr lang="en-US" sz="2200" dirty="0" err="1"/>
              <a:t>aire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 que se </a:t>
            </a:r>
            <a:r>
              <a:rPr lang="en-US" sz="2200" dirty="0" err="1"/>
              <a:t>podía</a:t>
            </a:r>
            <a:r>
              <a:rPr lang="en-US" sz="2200" dirty="0"/>
              <a:t>  </a:t>
            </a:r>
            <a:r>
              <a:rPr lang="en-US" sz="2200" dirty="0" err="1"/>
              <a:t>graduar</a:t>
            </a:r>
            <a:r>
              <a:rPr lang="en-US" sz="2200" dirty="0"/>
              <a:t> </a:t>
            </a:r>
            <a:r>
              <a:rPr lang="en-US" sz="2200" dirty="0" err="1"/>
              <a:t>esta</a:t>
            </a:r>
            <a:r>
              <a:rPr lang="en-US" sz="2200" dirty="0"/>
              <a:t> </a:t>
            </a:r>
            <a:r>
              <a:rPr lang="en-US" sz="2200" dirty="0" err="1"/>
              <a:t>velocidad</a:t>
            </a:r>
            <a:r>
              <a:rPr lang="en-US" sz="2200" dirty="0"/>
              <a:t>. Se </a:t>
            </a:r>
            <a:r>
              <a:rPr lang="en-US" sz="2200" dirty="0" err="1"/>
              <a:t>procedió</a:t>
            </a:r>
            <a:r>
              <a:rPr lang="en-US" sz="2200" dirty="0"/>
              <a:t> a </a:t>
            </a:r>
            <a:r>
              <a:rPr lang="en-US" sz="2200" dirty="0" err="1"/>
              <a:t>conectarla</a:t>
            </a:r>
            <a:r>
              <a:rPr lang="en-US" sz="2200" dirty="0"/>
              <a:t> con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tubo</a:t>
            </a:r>
            <a:r>
              <a:rPr lang="en-US" sz="2200" dirty="0"/>
              <a:t> de </a:t>
            </a:r>
            <a:r>
              <a:rPr lang="en-US" sz="2200" dirty="0" err="1"/>
              <a:t>pvc</a:t>
            </a:r>
            <a:r>
              <a:rPr lang="en-US" sz="2200" dirty="0"/>
              <a:t> que </a:t>
            </a:r>
            <a:r>
              <a:rPr lang="en-US" sz="2200" dirty="0" err="1"/>
              <a:t>estaba</a:t>
            </a:r>
            <a:r>
              <a:rPr lang="en-US" sz="2200" dirty="0"/>
              <a:t> </a:t>
            </a:r>
            <a:r>
              <a:rPr lang="en-US" sz="2200" dirty="0" err="1"/>
              <a:t>fijo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unas</a:t>
            </a:r>
            <a:r>
              <a:rPr lang="en-US" sz="2200" dirty="0"/>
              <a:t> barras de metal.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Imagem 4" descr="Mesa com computador e cadeira&#10;&#10;Descrição gerada automaticamente">
            <a:extLst>
              <a:ext uri="{FF2B5EF4-FFF2-40B4-BE49-F238E27FC236}">
                <a16:creationId xmlns:a16="http://schemas.microsoft.com/office/drawing/2014/main" id="{EEC8933C-6147-780D-B049-086CCB73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536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B47EB53-E3BE-25B4-AE4F-03253BF2D1DF}"/>
              </a:ext>
            </a:extLst>
          </p:cNvPr>
          <p:cNvSpPr txBox="1">
            <a:spLocks/>
          </p:cNvSpPr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900" dirty="0" err="1"/>
              <a:t>Después</a:t>
            </a:r>
            <a:r>
              <a:rPr lang="en-US" sz="1900" dirty="0"/>
              <a:t> de que </a:t>
            </a:r>
            <a:r>
              <a:rPr lang="en-US" sz="1900" dirty="0" err="1"/>
              <a:t>el</a:t>
            </a:r>
            <a:r>
              <a:rPr lang="en-US" sz="1900" dirty="0"/>
              <a:t> </a:t>
            </a:r>
            <a:r>
              <a:rPr lang="en-US" sz="1900" dirty="0" err="1"/>
              <a:t>montaje</a:t>
            </a:r>
            <a:r>
              <a:rPr lang="en-US" sz="1900" dirty="0"/>
              <a:t> </a:t>
            </a:r>
            <a:r>
              <a:rPr lang="en-US" sz="1900" dirty="0" err="1"/>
              <a:t>estuviera</a:t>
            </a:r>
            <a:r>
              <a:rPr lang="en-US" sz="1900" dirty="0"/>
              <a:t> </a:t>
            </a:r>
            <a:r>
              <a:rPr lang="en-US" sz="1900" dirty="0" err="1"/>
              <a:t>listo</a:t>
            </a:r>
            <a:r>
              <a:rPr lang="en-US" sz="1900" dirty="0"/>
              <a:t> se puso la </a:t>
            </a:r>
            <a:r>
              <a:rPr lang="en-US" sz="1900" dirty="0" err="1"/>
              <a:t>bomba</a:t>
            </a:r>
            <a:r>
              <a:rPr lang="en-US" sz="1900" dirty="0"/>
              <a:t> de </a:t>
            </a:r>
            <a:r>
              <a:rPr lang="en-US" sz="1900" dirty="0" err="1"/>
              <a:t>aire</a:t>
            </a:r>
            <a:r>
              <a:rPr lang="en-US" sz="1900" dirty="0"/>
              <a:t> a </a:t>
            </a:r>
            <a:r>
              <a:rPr lang="en-US" sz="1900" dirty="0" err="1"/>
              <a:t>una</a:t>
            </a:r>
            <a:r>
              <a:rPr lang="en-US" sz="1900" dirty="0"/>
              <a:t> </a:t>
            </a:r>
            <a:r>
              <a:rPr lang="en-US" sz="1900" dirty="0" err="1"/>
              <a:t>velocidad</a:t>
            </a:r>
            <a:r>
              <a:rPr lang="en-US" sz="1900" dirty="0"/>
              <a:t> de 10m/s y se </a:t>
            </a:r>
            <a:r>
              <a:rPr lang="en-US" sz="1900" dirty="0" err="1"/>
              <a:t>grabó</a:t>
            </a:r>
            <a:r>
              <a:rPr lang="en-US" sz="1900" dirty="0"/>
              <a:t> la </a:t>
            </a:r>
            <a:r>
              <a:rPr lang="en-US" sz="1900" dirty="0" err="1"/>
              <a:t>trayectoria</a:t>
            </a:r>
            <a:r>
              <a:rPr lang="en-US" sz="1900" dirty="0"/>
              <a:t> de la </a:t>
            </a:r>
            <a:r>
              <a:rPr lang="en-US" sz="1900" dirty="0" err="1"/>
              <a:t>cerbatana</a:t>
            </a:r>
            <a:r>
              <a:rPr lang="en-US" sz="19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En </a:t>
            </a:r>
            <a:r>
              <a:rPr lang="en-US" sz="1900" dirty="0" err="1"/>
              <a:t>este</a:t>
            </a:r>
            <a:r>
              <a:rPr lang="en-US" sz="1900" dirty="0"/>
              <a:t> </a:t>
            </a:r>
            <a:r>
              <a:rPr lang="en-US" sz="1900" dirty="0" err="1"/>
              <a:t>proceso</a:t>
            </a:r>
            <a:r>
              <a:rPr lang="en-US" sz="1900" dirty="0"/>
              <a:t> la </a:t>
            </a:r>
            <a:r>
              <a:rPr lang="en-US" sz="1900" dirty="0" err="1"/>
              <a:t>intención</a:t>
            </a:r>
            <a:r>
              <a:rPr lang="en-US" sz="1900" dirty="0"/>
              <a:t> era </a:t>
            </a:r>
            <a:r>
              <a:rPr lang="en-US" sz="1900" dirty="0" err="1"/>
              <a:t>encontrar</a:t>
            </a:r>
            <a:r>
              <a:rPr lang="en-US" sz="1900" dirty="0"/>
              <a:t> un </a:t>
            </a:r>
            <a:r>
              <a:rPr lang="en-US" sz="1900" dirty="0" err="1"/>
              <a:t>buen</a:t>
            </a:r>
            <a:r>
              <a:rPr lang="en-US" sz="1900" dirty="0"/>
              <a:t> </a:t>
            </a:r>
            <a:r>
              <a:rPr lang="en-US" sz="1900" dirty="0" err="1"/>
              <a:t>ángulo</a:t>
            </a:r>
            <a:r>
              <a:rPr lang="en-US" sz="1900" dirty="0"/>
              <a:t> de </a:t>
            </a:r>
            <a:r>
              <a:rPr lang="en-US" sz="1900" dirty="0" err="1"/>
              <a:t>grabación</a:t>
            </a:r>
            <a:r>
              <a:rPr lang="en-US" sz="1900" dirty="0"/>
              <a:t> y un </a:t>
            </a:r>
            <a:r>
              <a:rPr lang="en-US" sz="1900" dirty="0" err="1"/>
              <a:t>montaje</a:t>
            </a:r>
            <a:r>
              <a:rPr lang="en-US" sz="1900" dirty="0"/>
              <a:t> experimental </a:t>
            </a:r>
            <a:r>
              <a:rPr lang="en-US" sz="1900" dirty="0" err="1"/>
              <a:t>adecuado</a:t>
            </a:r>
            <a:r>
              <a:rPr lang="en-US" sz="1900" dirty="0"/>
              <a:t> que </a:t>
            </a:r>
            <a:r>
              <a:rPr lang="en-US" sz="1900" dirty="0" err="1"/>
              <a:t>simule</a:t>
            </a:r>
            <a:r>
              <a:rPr lang="en-US" sz="1900" dirty="0"/>
              <a:t> </a:t>
            </a:r>
            <a:r>
              <a:rPr lang="en-US" sz="1900" dirty="0" err="1"/>
              <a:t>el</a:t>
            </a:r>
            <a:r>
              <a:rPr lang="en-US" sz="1900" dirty="0"/>
              <a:t> </a:t>
            </a:r>
            <a:r>
              <a:rPr lang="en-US" sz="1900" dirty="0" err="1"/>
              <a:t>lanzamiento</a:t>
            </a:r>
            <a:r>
              <a:rPr lang="en-US" sz="1900" dirty="0"/>
              <a:t> de un </a:t>
            </a:r>
            <a:r>
              <a:rPr lang="en-US" sz="1900" dirty="0" err="1"/>
              <a:t>dardo</a:t>
            </a:r>
            <a:r>
              <a:rPr lang="en-US" sz="1900" dirty="0"/>
              <a:t> con </a:t>
            </a:r>
            <a:r>
              <a:rPr lang="en-US" sz="1900" dirty="0" err="1"/>
              <a:t>una</a:t>
            </a:r>
            <a:r>
              <a:rPr lang="en-US" sz="1900" dirty="0"/>
              <a:t> </a:t>
            </a:r>
            <a:r>
              <a:rPr lang="en-US" sz="1900" dirty="0" err="1"/>
              <a:t>cerbatana</a:t>
            </a:r>
            <a:r>
              <a:rPr lang="en-US" sz="19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Imagem 4" descr="Mão segurando aparelho eletrônico na mesa&#10;&#10;Descrição gerada automaticamente com confiança média">
            <a:extLst>
              <a:ext uri="{FF2B5EF4-FFF2-40B4-BE49-F238E27FC236}">
                <a16:creationId xmlns:a16="http://schemas.microsoft.com/office/drawing/2014/main" id="{B8593ECC-1D1C-E670-3446-82D272E2F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21" r="-1" b="23385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Imagem 6" descr="Tela de computador com fundo escuro&#10;&#10;Descrição gerada automaticamente com confiança média">
            <a:extLst>
              <a:ext uri="{FF2B5EF4-FFF2-40B4-BE49-F238E27FC236}">
                <a16:creationId xmlns:a16="http://schemas.microsoft.com/office/drawing/2014/main" id="{281F880F-C1E9-09A0-B3DF-EBAAC680B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13" r="-1" b="4088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DF5D4FF2-7276-FEC1-A750-8BD9CFABBCF3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atin typeface="+mj-lt"/>
                <a:ea typeface="+mj-ea"/>
                <a:cs typeface="+mj-cs"/>
              </a:rPr>
              <a:t>Montaje</a:t>
            </a:r>
            <a:r>
              <a:rPr lang="en-US" sz="5400" b="1" dirty="0">
                <a:latin typeface="+mj-lt"/>
                <a:ea typeface="+mj-ea"/>
                <a:cs typeface="+mj-cs"/>
              </a:rPr>
              <a:t> experimental</a:t>
            </a:r>
          </a:p>
        </p:txBody>
      </p:sp>
    </p:spTree>
    <p:extLst>
      <p:ext uri="{BB962C8B-B14F-4D97-AF65-F5344CB8AC3E}">
        <p14:creationId xmlns:p14="http://schemas.microsoft.com/office/powerpoint/2010/main" val="117816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4D8F12-73E9-1D8B-4E63-B35D983F6C8F}"/>
              </a:ext>
            </a:extLst>
          </p:cNvPr>
          <p:cNvSpPr txBox="1">
            <a:spLocks/>
          </p:cNvSpPr>
          <p:nvPr/>
        </p:nvSpPr>
        <p:spPr>
          <a:xfrm>
            <a:off x="1246824" y="2965248"/>
            <a:ext cx="4772974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/>
              <a:t>Al </a:t>
            </a:r>
            <a:r>
              <a:rPr lang="en-US" sz="2000" dirty="0" err="1"/>
              <a:t>tener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video del </a:t>
            </a:r>
            <a:r>
              <a:rPr lang="en-US" sz="2000" dirty="0" err="1"/>
              <a:t>dardo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movimiento</a:t>
            </a:r>
            <a:r>
              <a:rPr lang="en-US" sz="2000" dirty="0"/>
              <a:t> se </a:t>
            </a:r>
            <a:r>
              <a:rPr lang="en-US" sz="2000" dirty="0" err="1"/>
              <a:t>procedió</a:t>
            </a:r>
            <a:r>
              <a:rPr lang="en-US" sz="2000" dirty="0"/>
              <a:t> a </a:t>
            </a:r>
            <a:r>
              <a:rPr lang="en-US" sz="2000" dirty="0" err="1"/>
              <a:t>analizar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trayectoria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software libre tracker del </a:t>
            </a:r>
            <a:r>
              <a:rPr lang="en-US" sz="2000" dirty="0" err="1"/>
              <a:t>cual</a:t>
            </a:r>
            <a:r>
              <a:rPr lang="en-US" sz="2000" dirty="0"/>
              <a:t> </a:t>
            </a:r>
            <a:r>
              <a:rPr lang="en-US" sz="2000" dirty="0" err="1"/>
              <a:t>obtuvimos</a:t>
            </a:r>
            <a:r>
              <a:rPr lang="en-US" sz="2000" dirty="0"/>
              <a:t> la </a:t>
            </a:r>
            <a:r>
              <a:rPr lang="en-US" sz="2000" dirty="0" err="1"/>
              <a:t>distancia</a:t>
            </a:r>
            <a:r>
              <a:rPr lang="en-US" sz="2000" dirty="0"/>
              <a:t> </a:t>
            </a:r>
            <a:r>
              <a:rPr lang="en-US" sz="2000" dirty="0" err="1"/>
              <a:t>alcanzada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dardo</a:t>
            </a:r>
            <a:r>
              <a:rPr lang="en-US" sz="2000" dirty="0"/>
              <a:t> y la </a:t>
            </a:r>
            <a:r>
              <a:rPr lang="en-US" sz="2000" dirty="0" err="1"/>
              <a:t>velocidad</a:t>
            </a:r>
            <a:r>
              <a:rPr lang="en-US" sz="2000" dirty="0"/>
              <a:t> del </a:t>
            </a:r>
            <a:r>
              <a:rPr lang="en-US" sz="2000" dirty="0" err="1"/>
              <a:t>mismo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tramo</a:t>
            </a:r>
            <a:r>
              <a:rPr lang="en-US" sz="2000" dirty="0"/>
              <a:t> de la </a:t>
            </a:r>
            <a:r>
              <a:rPr lang="en-US" sz="2000" dirty="0" err="1"/>
              <a:t>trayectoria</a:t>
            </a:r>
            <a:r>
              <a:rPr lang="en-US" sz="20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65785144-BE49-154F-CE2E-6A9A952B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794" y="643468"/>
            <a:ext cx="3113155" cy="2545005"/>
          </a:xfrm>
          <a:prstGeom prst="rect">
            <a:avLst/>
          </a:prstGeom>
        </p:spPr>
      </p:pic>
      <p:pic>
        <p:nvPicPr>
          <p:cNvPr id="6" name="Imagem 5" descr="Uma imagem contendo no interior, forno, microondas, aberto&#10;&#10;Descrição gerada automaticamente">
            <a:extLst>
              <a:ext uri="{FF2B5EF4-FFF2-40B4-BE49-F238E27FC236}">
                <a16:creationId xmlns:a16="http://schemas.microsoft.com/office/drawing/2014/main" id="{D051FEDD-CA72-F1EE-076A-11CDDB438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" t="38033" r="11130" b="39025"/>
          <a:stretch/>
        </p:blipFill>
        <p:spPr>
          <a:xfrm>
            <a:off x="7700211" y="3808486"/>
            <a:ext cx="3848322" cy="228373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AB47EB53-E3BE-25B4-AE4F-03253BF2D1DF}"/>
              </a:ext>
            </a:extLst>
          </p:cNvPr>
          <p:cNvSpPr txBox="1">
            <a:spLocks/>
          </p:cNvSpPr>
          <p:nvPr/>
        </p:nvSpPr>
        <p:spPr>
          <a:xfrm>
            <a:off x="654146" y="1602075"/>
            <a:ext cx="6672549" cy="230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sz="1800" dirty="0">
              <a:solidFill>
                <a:schemeClr val="tx2">
                  <a:lumMod val="75000"/>
                </a:schemeClr>
              </a:solidFill>
              <a:latin typeface="Myriad Pro Semibold" panose="020B0503030403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DB331F74-1FF7-0159-12E5-A94E1DAE4B84}"/>
              </a:ext>
            </a:extLst>
          </p:cNvPr>
          <p:cNvSpPr txBox="1">
            <a:spLocks/>
          </p:cNvSpPr>
          <p:nvPr/>
        </p:nvSpPr>
        <p:spPr>
          <a:xfrm>
            <a:off x="1057607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Análisis</a:t>
            </a:r>
            <a:r>
              <a:rPr lang="en-US" sz="4800" b="1" dirty="0">
                <a:latin typeface="+mj-lt"/>
                <a:ea typeface="+mj-ea"/>
                <a:cs typeface="+mj-cs"/>
              </a:rPr>
              <a:t> del video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en</a:t>
            </a:r>
            <a:r>
              <a:rPr lang="en-US" sz="4800" b="1" dirty="0">
                <a:latin typeface="+mj-lt"/>
                <a:ea typeface="+mj-ea"/>
                <a:cs typeface="+mj-cs"/>
              </a:rPr>
              <a:t> tracker</a:t>
            </a:r>
          </a:p>
        </p:txBody>
      </p:sp>
    </p:spTree>
    <p:extLst>
      <p:ext uri="{BB962C8B-B14F-4D97-AF65-F5344CB8AC3E}">
        <p14:creationId xmlns:p14="http://schemas.microsoft.com/office/powerpoint/2010/main" val="205252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0A5636-19EF-084A-86B9-632E7C53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</TotalTime>
  <Words>321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Myriad Pro Semibold</vt:lpstr>
      <vt:lpstr>Tema de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ANGELA PERDOMO</cp:lastModifiedBy>
  <cp:revision>16</cp:revision>
  <dcterms:created xsi:type="dcterms:W3CDTF">2019-03-06T15:22:16Z</dcterms:created>
  <dcterms:modified xsi:type="dcterms:W3CDTF">2023-12-06T02:36:35Z</dcterms:modified>
</cp:coreProperties>
</file>